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4" r:id="rId7"/>
    <p:sldId id="260" r:id="rId8"/>
    <p:sldId id="261" r:id="rId9"/>
    <p:sldId id="265" r:id="rId10"/>
    <p:sldId id="262" r:id="rId11"/>
    <p:sldId id="263" r:id="rId12"/>
    <p:sldId id="267" r:id="rId13"/>
    <p:sldId id="52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19"/>
  </p:normalViewPr>
  <p:slideViewPr>
    <p:cSldViewPr>
      <p:cViewPr>
        <p:scale>
          <a:sx n="92" d="100"/>
          <a:sy n="92" d="100"/>
        </p:scale>
        <p:origin x="1576"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7FF2C-0082-9C46-8136-F54C3ABE4C64}" type="datetimeFigureOut">
              <a:rPr lang="en-US" smtClean="0"/>
              <a:t>5/11/23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182E0-5FB0-BD45-ABD1-1028F4D456FA}" type="slidenum">
              <a:rPr lang="en-US" smtClean="0"/>
              <a:t>‹#›</a:t>
            </a:fld>
            <a:endParaRPr lang="en-US"/>
          </a:p>
        </p:txBody>
      </p:sp>
    </p:spTree>
    <p:extLst>
      <p:ext uri="{BB962C8B-B14F-4D97-AF65-F5344CB8AC3E}">
        <p14:creationId xmlns:p14="http://schemas.microsoft.com/office/powerpoint/2010/main" val="190972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b="1" dirty="0">
                <a:latin typeface="Arial" charset="0"/>
                <a:ea typeface="ＭＳ Ｐゴシック" charset="0"/>
                <a:cs typeface="ＭＳ Ｐゴシック" charset="0"/>
              </a:rPr>
              <a:t>ديناميات الكنيسة (القرص المدمج </a:t>
            </a:r>
            <a:r>
              <a:rPr lang="en-US" b="1" dirty="0">
                <a:latin typeface="Arial" charset="0"/>
                <a:ea typeface="ＭＳ Ｐゴシック" charset="0"/>
                <a:cs typeface="ＭＳ Ｐゴシック" charset="0"/>
              </a:rPr>
              <a:t>CD</a:t>
            </a:r>
            <a:r>
              <a:rPr lang="ar-JO" b="1" dirty="0">
                <a:latin typeface="Arial" charset="0"/>
                <a:ea typeface="ＭＳ Ｐゴシック" charset="0"/>
                <a:cs typeface="ＭＳ Ｐゴシック" charset="0"/>
              </a:rPr>
              <a:t>)</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9D726A-3787-4402-86FA-A686978AB77D}"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12190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46355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233692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134868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20676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69759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491077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314321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283916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23832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995251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D726A-3787-4402-86FA-A686978AB77D}"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428803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748502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218613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917405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D726A-3787-4402-86FA-A686978AB77D}" type="datetimeFigureOut">
              <a:rPr lang="en-US" smtClean="0"/>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71146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D726A-3787-4402-86FA-A686978AB77D}"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03140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D726A-3787-4402-86FA-A686978AB77D}" type="datetimeFigureOut">
              <a:rPr lang="en-US" smtClean="0"/>
              <a:t>5/11/23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6165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D726A-3787-4402-86FA-A686978AB77D}" type="datetimeFigureOut">
              <a:rPr lang="en-US" smtClean="0"/>
              <a:t>5/11/23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77610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D726A-3787-4402-86FA-A686978AB77D}" type="datetimeFigureOut">
              <a:rPr lang="en-US" smtClean="0"/>
              <a:t>5/11/23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127874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D726A-3787-4402-86FA-A686978AB77D}"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297999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D726A-3787-4402-86FA-A686978AB77D}" type="datetimeFigureOut">
              <a:rPr lang="en-US" smtClean="0"/>
              <a:t>5/11/23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9BDD6-E783-4C5D-80A1-0247522D143A}" type="slidenum">
              <a:rPr lang="en-US" smtClean="0"/>
              <a:t>‹#›</a:t>
            </a:fld>
            <a:endParaRPr lang="en-US"/>
          </a:p>
        </p:txBody>
      </p:sp>
    </p:spTree>
    <p:extLst>
      <p:ext uri="{BB962C8B-B14F-4D97-AF65-F5344CB8AC3E}">
        <p14:creationId xmlns:p14="http://schemas.microsoft.com/office/powerpoint/2010/main" val="3063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D726A-3787-4402-86FA-A686978AB77D}" type="datetimeFigureOut">
              <a:rPr lang="en-US" smtClean="0"/>
              <a:t>5/11/23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9BDD6-E783-4C5D-80A1-0247522D143A}" type="slidenum">
              <a:rPr lang="en-US" smtClean="0"/>
              <a:t>‹#›</a:t>
            </a:fld>
            <a:endParaRPr lang="en-US"/>
          </a:p>
        </p:txBody>
      </p:sp>
    </p:spTree>
    <p:extLst>
      <p:ext uri="{BB962C8B-B14F-4D97-AF65-F5344CB8AC3E}">
        <p14:creationId xmlns:p14="http://schemas.microsoft.com/office/powerpoint/2010/main" val="422009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78351050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hyperlink" Target="https://biblestudydownloads.org/resource/%d8%af%d9%8a%d9%86%d8%a7%d9%85%d9%8a%d8%a7%d8%aa-%d8%a7%d9%84%d9%83%d9%86%d9%8a%d8%b3%d8%a9/"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1B2683-ECC4-1A4B-933F-E0A3715CAE26}"/>
              </a:ext>
            </a:extLst>
          </p:cNvPr>
          <p:cNvGrpSpPr/>
          <p:nvPr/>
        </p:nvGrpSpPr>
        <p:grpSpPr>
          <a:xfrm>
            <a:off x="533400" y="906645"/>
            <a:ext cx="7772400" cy="5359200"/>
            <a:chOff x="533400" y="906645"/>
            <a:chExt cx="7772400" cy="5359200"/>
          </a:xfrm>
        </p:grpSpPr>
        <p:pic>
          <p:nvPicPr>
            <p:cNvPr id="5" name="Shape 91" descr="C:\Users\scott.EASTRIDGE\AppData\Local\Microsoft\Windows\Temporary Internet Files\Content.IE5\42Q0OR2A\Change_Cartoon[1].png">
              <a:extLst>
                <a:ext uri="{FF2B5EF4-FFF2-40B4-BE49-F238E27FC236}">
                  <a16:creationId xmlns:a16="http://schemas.microsoft.com/office/drawing/2014/main" id="{7692560A-D5E6-F046-BAA7-8BF80B2A3B14}"/>
                </a:ext>
              </a:extLst>
            </p:cNvPr>
            <p:cNvPicPr preferRelativeResize="0"/>
            <p:nvPr/>
          </p:nvPicPr>
          <p:blipFill rotWithShape="1">
            <a:blip r:embed="rId2">
              <a:alphaModFix/>
            </a:blip>
            <a:srcRect/>
            <a:stretch/>
          </p:blipFill>
          <p:spPr>
            <a:xfrm>
              <a:off x="533400" y="906645"/>
              <a:ext cx="7772400" cy="5359200"/>
            </a:xfrm>
            <a:prstGeom prst="rect">
              <a:avLst/>
            </a:prstGeom>
            <a:noFill/>
            <a:ln>
              <a:noFill/>
            </a:ln>
          </p:spPr>
        </p:pic>
        <p:sp>
          <p:nvSpPr>
            <p:cNvPr id="3" name="Oval 2">
              <a:extLst>
                <a:ext uri="{FF2B5EF4-FFF2-40B4-BE49-F238E27FC236}">
                  <a16:creationId xmlns:a16="http://schemas.microsoft.com/office/drawing/2014/main" id="{A92E59F5-3C3A-1E42-9238-F771274BB8FD}"/>
                </a:ext>
              </a:extLst>
            </p:cNvPr>
            <p:cNvSpPr/>
            <p:nvPr/>
          </p:nvSpPr>
          <p:spPr>
            <a:xfrm>
              <a:off x="1215736" y="2047921"/>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raditional Arabic" panose="02020603050405020304" pitchFamily="18" charset="-78"/>
                <a:cs typeface="Traditional Arabic" panose="02020603050405020304" pitchFamily="18" charset="-78"/>
              </a:endParaRPr>
            </a:p>
          </p:txBody>
        </p:sp>
        <p:sp>
          <p:nvSpPr>
            <p:cNvPr id="10" name="Oval 9">
              <a:extLst>
                <a:ext uri="{FF2B5EF4-FFF2-40B4-BE49-F238E27FC236}">
                  <a16:creationId xmlns:a16="http://schemas.microsoft.com/office/drawing/2014/main" id="{AE353489-5C38-A742-AB98-0599C666A60C}"/>
                </a:ext>
              </a:extLst>
            </p:cNvPr>
            <p:cNvSpPr/>
            <p:nvPr/>
          </p:nvSpPr>
          <p:spPr>
            <a:xfrm>
              <a:off x="3699163" y="1975185"/>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raditional Arabic" panose="02020603050405020304" pitchFamily="18" charset="-78"/>
                <a:cs typeface="Traditional Arabic" panose="02020603050405020304" pitchFamily="18" charset="-78"/>
              </a:endParaRPr>
            </a:p>
          </p:txBody>
        </p:sp>
        <p:sp>
          <p:nvSpPr>
            <p:cNvPr id="11" name="Oval 10">
              <a:extLst>
                <a:ext uri="{FF2B5EF4-FFF2-40B4-BE49-F238E27FC236}">
                  <a16:creationId xmlns:a16="http://schemas.microsoft.com/office/drawing/2014/main" id="{D8BC5DCD-2DFC-224A-A13C-83735671C056}"/>
                </a:ext>
              </a:extLst>
            </p:cNvPr>
            <p:cNvSpPr/>
            <p:nvPr/>
          </p:nvSpPr>
          <p:spPr>
            <a:xfrm>
              <a:off x="6307281" y="2068703"/>
              <a:ext cx="1447800" cy="609600"/>
            </a:xfrm>
            <a:prstGeom prst="ellipse">
              <a:avLst/>
            </a:prstGeom>
            <a:solidFill>
              <a:srgbClr val="FFF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Traditional Arabic" panose="02020603050405020304" pitchFamily="18" charset="-78"/>
                <a:cs typeface="Traditional Arabic" panose="02020603050405020304" pitchFamily="18" charset="-78"/>
              </a:endParaRPr>
            </a:p>
          </p:txBody>
        </p:sp>
      </p:grpSp>
      <p:sp>
        <p:nvSpPr>
          <p:cNvPr id="6" name="TextBox 5">
            <a:extLst>
              <a:ext uri="{FF2B5EF4-FFF2-40B4-BE49-F238E27FC236}">
                <a16:creationId xmlns:a16="http://schemas.microsoft.com/office/drawing/2014/main" id="{C17F7F73-908B-994B-8841-EC7C98F8B831}"/>
              </a:ext>
            </a:extLst>
          </p:cNvPr>
          <p:cNvSpPr txBox="1"/>
          <p:nvPr/>
        </p:nvSpPr>
        <p:spPr>
          <a:xfrm>
            <a:off x="945924" y="2047921"/>
            <a:ext cx="2025875" cy="646331"/>
          </a:xfrm>
          <a:prstGeom prst="rect">
            <a:avLst/>
          </a:prstGeom>
          <a:noFill/>
        </p:spPr>
        <p:txBody>
          <a:bodyPr wrap="square" rtlCol="0">
            <a:spAutoFit/>
          </a:bodyPr>
          <a:lstStyle/>
          <a:p>
            <a:pPr algn="ctr" rtl="1"/>
            <a:r>
              <a:rPr lang="ar-JO" sz="3600" dirty="0">
                <a:latin typeface="Traditional Arabic" panose="02020603050405020304" pitchFamily="18" charset="-78"/>
                <a:cs typeface="Traditional Arabic" panose="02020603050405020304" pitchFamily="18" charset="-78"/>
              </a:rPr>
              <a:t>التغيير!</a:t>
            </a:r>
            <a:endParaRPr lang="en-US" sz="3600" dirty="0">
              <a:latin typeface="Traditional Arabic" panose="02020603050405020304" pitchFamily="18" charset="-78"/>
              <a:cs typeface="Traditional Arabic" panose="02020603050405020304" pitchFamily="18" charset="-78"/>
            </a:endParaRPr>
          </a:p>
        </p:txBody>
      </p:sp>
      <p:sp>
        <p:nvSpPr>
          <p:cNvPr id="2" name="Title 1"/>
          <p:cNvSpPr>
            <a:spLocks noGrp="1"/>
          </p:cNvSpPr>
          <p:nvPr>
            <p:ph type="ctrTitle"/>
          </p:nvPr>
        </p:nvSpPr>
        <p:spPr>
          <a:xfrm>
            <a:off x="0" y="0"/>
            <a:ext cx="9144000" cy="936625"/>
          </a:xfrm>
        </p:spPr>
        <p:txBody>
          <a:bodyPr>
            <a:normAutofit fontScale="90000"/>
          </a:bodyPr>
          <a:lstStyle/>
          <a:p>
            <a:pPr rtl="1"/>
            <a:r>
              <a:rPr lang="ar-JO" sz="6000" b="1" dirty="0">
                <a:latin typeface="Traditional Arabic" panose="02020603050405020304" pitchFamily="18" charset="-78"/>
                <a:cs typeface="Traditional Arabic" panose="02020603050405020304" pitchFamily="18" charset="-78"/>
              </a:rPr>
              <a:t>قيادة التغيير</a:t>
            </a:r>
            <a:endParaRPr lang="en-US" sz="6000" b="1" dirty="0">
              <a:latin typeface="Traditional Arabic" panose="02020603050405020304" pitchFamily="18" charset="-78"/>
              <a:cs typeface="Traditional Arabic" panose="02020603050405020304" pitchFamily="18" charset="-78"/>
            </a:endParaRPr>
          </a:p>
        </p:txBody>
      </p:sp>
      <p:sp>
        <p:nvSpPr>
          <p:cNvPr id="13" name="TextBox 12">
            <a:extLst>
              <a:ext uri="{FF2B5EF4-FFF2-40B4-BE49-F238E27FC236}">
                <a16:creationId xmlns:a16="http://schemas.microsoft.com/office/drawing/2014/main" id="{CD07279E-A274-EF49-B2A0-E98943816AA7}"/>
              </a:ext>
            </a:extLst>
          </p:cNvPr>
          <p:cNvSpPr txBox="1"/>
          <p:nvPr/>
        </p:nvSpPr>
        <p:spPr>
          <a:xfrm>
            <a:off x="3512478" y="2068703"/>
            <a:ext cx="2025875" cy="646331"/>
          </a:xfrm>
          <a:prstGeom prst="rect">
            <a:avLst/>
          </a:prstGeom>
          <a:noFill/>
        </p:spPr>
        <p:txBody>
          <a:bodyPr wrap="square" rtlCol="0">
            <a:spAutoFit/>
          </a:bodyPr>
          <a:lstStyle/>
          <a:p>
            <a:pPr algn="ctr" rtl="1"/>
            <a:r>
              <a:rPr lang="ar-JO" sz="3600" dirty="0">
                <a:latin typeface="Traditional Arabic" panose="02020603050405020304" pitchFamily="18" charset="-78"/>
                <a:cs typeface="Traditional Arabic" panose="02020603050405020304" pitchFamily="18" charset="-78"/>
              </a:rPr>
              <a:t>التغيير!</a:t>
            </a:r>
            <a:endParaRPr lang="en-US" sz="3600" dirty="0">
              <a:latin typeface="Traditional Arabic" panose="02020603050405020304" pitchFamily="18" charset="-78"/>
              <a:cs typeface="Traditional Arabic" panose="02020603050405020304" pitchFamily="18" charset="-78"/>
            </a:endParaRPr>
          </a:p>
        </p:txBody>
      </p:sp>
      <p:sp>
        <p:nvSpPr>
          <p:cNvPr id="14" name="TextBox 13">
            <a:extLst>
              <a:ext uri="{FF2B5EF4-FFF2-40B4-BE49-F238E27FC236}">
                <a16:creationId xmlns:a16="http://schemas.microsoft.com/office/drawing/2014/main" id="{4F2A17A5-01C1-A049-874F-61D0FE500768}"/>
              </a:ext>
            </a:extLst>
          </p:cNvPr>
          <p:cNvSpPr txBox="1"/>
          <p:nvPr/>
        </p:nvSpPr>
        <p:spPr>
          <a:xfrm>
            <a:off x="6110205" y="2131049"/>
            <a:ext cx="2025875" cy="646331"/>
          </a:xfrm>
          <a:prstGeom prst="rect">
            <a:avLst/>
          </a:prstGeom>
          <a:noFill/>
        </p:spPr>
        <p:txBody>
          <a:bodyPr wrap="square" rtlCol="0">
            <a:spAutoFit/>
          </a:bodyPr>
          <a:lstStyle/>
          <a:p>
            <a:pPr algn="ctr" rtl="1"/>
            <a:r>
              <a:rPr lang="ar-JO" sz="3600" dirty="0">
                <a:latin typeface="Traditional Arabic" panose="02020603050405020304" pitchFamily="18" charset="-78"/>
                <a:cs typeface="Traditional Arabic" panose="02020603050405020304" pitchFamily="18" charset="-78"/>
              </a:rPr>
              <a:t>التغيير!</a:t>
            </a:r>
            <a:endParaRPr lang="en-US" sz="3600" dirty="0">
              <a:latin typeface="Traditional Arabic" panose="02020603050405020304" pitchFamily="18" charset="-78"/>
              <a:cs typeface="Traditional Arabic" panose="02020603050405020304" pitchFamily="18" charset="-78"/>
            </a:endParaRPr>
          </a:p>
        </p:txBody>
      </p:sp>
      <p:sp>
        <p:nvSpPr>
          <p:cNvPr id="7" name="Rectangle 6">
            <a:extLst>
              <a:ext uri="{FF2B5EF4-FFF2-40B4-BE49-F238E27FC236}">
                <a16:creationId xmlns:a16="http://schemas.microsoft.com/office/drawing/2014/main" id="{B5A0352C-8DCF-EEF7-C1D7-B406AB029C0F}"/>
              </a:ext>
            </a:extLst>
          </p:cNvPr>
          <p:cNvSpPr>
            <a:spLocks noChangeArrowheads="1"/>
          </p:cNvSpPr>
          <p:nvPr/>
        </p:nvSpPr>
        <p:spPr bwMode="auto">
          <a:xfrm>
            <a:off x="-22282" y="5733256"/>
            <a:ext cx="9252520" cy="13533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إعداد د. سكوت وودل</a:t>
            </a: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جرى تحميل المادَّة بواسطة د. ريك غريفيث * مؤسَّسة الدراسات اللاهوتيَّة الأردنيَّة</a:t>
            </a:r>
            <a:endParaRPr kumimoji="0" lang="ar-JO" sz="2000" b="1" i="0" u="none" strike="noStrike" kern="0" cap="none" spc="0" normalizeH="0" baseline="0" noProof="0" dirty="0">
              <a:ln>
                <a:noFill/>
              </a:ln>
              <a:solidFill>
                <a:srgbClr val="FF0000"/>
              </a:solidFill>
              <a:effectLst>
                <a:outerShdw blurRad="38100" dist="38100" dir="2700000" algn="tl">
                  <a:srgbClr val="000000"/>
                </a:outerShdw>
              </a:effectLst>
              <a:highlight>
                <a:srgbClr val="FFFF00"/>
              </a:highligh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يمكن تنزيل جميع الملفات بلغاتٍ كثيرةٍ مجَّانًا من الموقع الإلكترونيّ: </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BibleStudyDownloads.org</a:t>
            </a:r>
          </a:p>
        </p:txBody>
      </p:sp>
    </p:spTree>
    <p:extLst>
      <p:ext uri="{BB962C8B-B14F-4D97-AF65-F5344CB8AC3E}">
        <p14:creationId xmlns:p14="http://schemas.microsoft.com/office/powerpoint/2010/main" val="35645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6096000" cy="1200329"/>
          </a:xfrm>
          <a:prstGeom prst="rect">
            <a:avLst/>
          </a:prstGeom>
          <a:noFill/>
        </p:spPr>
        <p:txBody>
          <a:bodyPr wrap="square" rtlCol="0">
            <a:spAutoFit/>
          </a:bodyPr>
          <a:lstStyle/>
          <a:p>
            <a:pPr algn="ctr" rtl="1"/>
            <a:r>
              <a:rPr lang="ar-JO" sz="3600" b="1" dirty="0">
                <a:solidFill>
                  <a:srgbClr val="002060"/>
                </a:solidFill>
                <a:latin typeface="Traditional Arabic" panose="02020603050405020304" pitchFamily="18" charset="-78"/>
                <a:cs typeface="Traditional Arabic" panose="02020603050405020304" pitchFamily="18" charset="-78"/>
              </a:rPr>
              <a:t>الأسباب الثمانية الأكثر شيوعًا التي تجعل القادةَ يواجهون مقاومةً من الآخَرين للتغيير </a:t>
            </a:r>
            <a:endParaRPr lang="en-US" sz="36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4724400" y="1828800"/>
            <a:ext cx="4191000" cy="3539430"/>
          </a:xfrm>
          <a:prstGeom prst="rect">
            <a:avLst/>
          </a:prstGeom>
          <a:solidFill>
            <a:schemeClr val="tx1"/>
          </a:solidFill>
        </p:spPr>
        <p:txBody>
          <a:bodyPr wrap="square" rtlCol="0">
            <a:spAutoFit/>
          </a:bodyPr>
          <a:lstStyle/>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فقدان السيطرة</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وجود حالةٍ مفرطةٍ من عدم اليقين</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مفاجأة، مفاجأة</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فقدان ماء الوجه</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مشغولية بشأن الكفاءة في المستقبل</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التداعيات والآثار المتلاحقة للأمور</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هذا يعني عمل إضافي</a:t>
            </a:r>
            <a:endParaRPr lang="en-US" sz="2800" b="1" dirty="0">
              <a:solidFill>
                <a:srgbClr val="FFFFFF"/>
              </a:solidFill>
              <a:latin typeface="Traditional Arabic" panose="02020603050405020304" pitchFamily="18" charset="-78"/>
              <a:cs typeface="Traditional Arabic" panose="02020603050405020304" pitchFamily="18" charset="-78"/>
            </a:endParaRPr>
          </a:p>
          <a:p>
            <a:pPr marL="342900" indent="-342900" algn="r" rtl="1">
              <a:buAutoNum type="arabicPeriod"/>
            </a:pPr>
            <a:r>
              <a:rPr lang="ar-JO" sz="2800" b="1" dirty="0">
                <a:solidFill>
                  <a:srgbClr val="FFFFFF"/>
                </a:solidFill>
                <a:latin typeface="Traditional Arabic" panose="02020603050405020304" pitchFamily="18" charset="-78"/>
                <a:cs typeface="Traditional Arabic" panose="02020603050405020304" pitchFamily="18" charset="-78"/>
              </a:rPr>
              <a:t>مشاعر الاستياء السابقة</a:t>
            </a:r>
            <a:endParaRPr lang="en-US" sz="2800" b="1" dirty="0">
              <a:solidFill>
                <a:srgbClr val="FFFFFF"/>
              </a:solidFill>
              <a:latin typeface="Traditional Arabic" panose="02020603050405020304" pitchFamily="18" charset="-78"/>
              <a:cs typeface="Traditional Arabic" panose="02020603050405020304" pitchFamily="18" charset="-78"/>
            </a:endParaRPr>
          </a:p>
        </p:txBody>
      </p:sp>
      <p:pic>
        <p:nvPicPr>
          <p:cNvPr id="6146" name="Picture 2" descr="C:\Users\scott.EASTRIDGE\AppData\Local\Microsoft\Windows\Temporary Internet Files\Content.IE5\ZM9BRH2D\MC9000708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71" y="1828800"/>
            <a:ext cx="4624812"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3939992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rPr>
              <a:t>احصلْ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Traditional Arabic" panose="02020603050405020304" pitchFamily="18" charset="-78"/>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4" y="685800"/>
            <a:ext cx="9232347" cy="498067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850" y="2057400"/>
            <a:ext cx="6153150" cy="3138438"/>
          </a:xfrm>
          <a:prstGeom prst="rect">
            <a:avLst/>
          </a:prstGeom>
        </p:spPr>
      </p:pic>
      <p:sp>
        <p:nvSpPr>
          <p:cNvPr id="2" name="TextBox 1">
            <a:extLst>
              <a:ext uri="{FF2B5EF4-FFF2-40B4-BE49-F238E27FC236}">
                <a16:creationId xmlns:a16="http://schemas.microsoft.com/office/drawing/2014/main" id="{87B63861-CF66-E0AD-7BC2-46CA792C8497}"/>
              </a:ext>
            </a:extLst>
          </p:cNvPr>
          <p:cNvSpPr txBox="1"/>
          <p:nvPr/>
        </p:nvSpPr>
        <p:spPr>
          <a:xfrm>
            <a:off x="-228600" y="5678980"/>
            <a:ext cx="8763000" cy="1015663"/>
          </a:xfrm>
          <a:prstGeom prst="rect">
            <a:avLst/>
          </a:prstGeom>
          <a:noFill/>
        </p:spPr>
        <p:txBody>
          <a:bodyPr wrap="square" rtlCol="0">
            <a:spAutoFit/>
          </a:bodyPr>
          <a:lstStyle/>
          <a:p>
            <a:pPr algn="just" rtl="1"/>
            <a:r>
              <a:rPr lang="ar-JO" sz="2600" dirty="0">
                <a:latin typeface="Traditional Arabic" panose="02020603050405020304" pitchFamily="18" charset="-78"/>
                <a:cs typeface="Traditional Arabic" panose="02020603050405020304" pitchFamily="18" charset="-78"/>
              </a:rPr>
              <a:t>رابط "ديناميَّات الكنيسة" الإلكتروني على: </a:t>
            </a:r>
            <a:r>
              <a:rPr lang="en-US" sz="28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a:p>
            <a:pPr algn="just" rtl="1"/>
            <a:endParaRPr lang="ar-JO" sz="800" dirty="0">
              <a:latin typeface="Traditional Arabic" panose="02020603050405020304" pitchFamily="18" charset="-78"/>
              <a:cs typeface="Traditional Arabic" panose="02020603050405020304" pitchFamily="18" charset="-78"/>
            </a:endParaRPr>
          </a:p>
          <a:p>
            <a:pPr algn="just" rtl="1"/>
            <a:r>
              <a:rPr lang="en-US" sz="2400" b="1" dirty="0">
                <a:latin typeface="Traditional Arabic" panose="02020603050405020304" pitchFamily="18" charset="-78"/>
                <a:ea typeface="ＭＳ Ｐゴシック" charset="0"/>
                <a:cs typeface="Traditional Arabic" panose="02020603050405020304" pitchFamily="18" charset="-78"/>
                <a:hlinkClick r:id="rId5">
                  <a:extLst>
                    <a:ext uri="{A12FA001-AC4F-418D-AE19-62706E023703}">
                      <ahyp:hlinkClr xmlns:ahyp="http://schemas.microsoft.com/office/drawing/2018/hyperlinkcolor" val="tx"/>
                    </a:ext>
                  </a:extLst>
                </a:hlinkClick>
              </a:rPr>
              <a:t>https://biblestudydownloads.org/resource/church-dynamics/</a:t>
            </a:r>
            <a:endParaRPr lang="en-US" sz="2400" b="1" dirty="0">
              <a:latin typeface="Traditional Arabic" panose="02020603050405020304" pitchFamily="18" charset="-78"/>
              <a:ea typeface="ＭＳ Ｐゴシック" charset="0"/>
              <a:cs typeface="Traditional Arabic" panose="02020603050405020304" pitchFamily="18" charset="-78"/>
            </a:endParaRPr>
          </a:p>
        </p:txBody>
      </p:sp>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458200" cy="923330"/>
          </a:xfrm>
          <a:prstGeom prst="rect">
            <a:avLst/>
          </a:prstGeom>
          <a:noFill/>
        </p:spPr>
        <p:txBody>
          <a:bodyPr wrap="square" rtlCol="0">
            <a:spAutoFit/>
          </a:bodyPr>
          <a:lstStyle/>
          <a:p>
            <a:pPr algn="ctr" rtl="1"/>
            <a:r>
              <a:rPr lang="ar-JO" sz="5400" b="1" dirty="0">
                <a:latin typeface="Traditional Arabic" panose="02020603050405020304" pitchFamily="18" charset="-78"/>
                <a:cs typeface="Traditional Arabic" panose="02020603050405020304" pitchFamily="18" charset="-78"/>
              </a:rPr>
              <a:t>قيادة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152400" y="942379"/>
            <a:ext cx="5726372" cy="1815882"/>
          </a:xfrm>
          <a:prstGeom prst="rect">
            <a:avLst/>
          </a:prstGeom>
          <a:noFill/>
        </p:spPr>
        <p:txBody>
          <a:bodyPr wrap="square" rtlCol="0">
            <a:spAutoFit/>
          </a:bodyPr>
          <a:lstStyle/>
          <a:p>
            <a:pPr algn="ctr" rtl="1"/>
            <a:r>
              <a:rPr lang="ar-JO" sz="2800" b="1" dirty="0">
                <a:latin typeface="Traditional Arabic" panose="02020603050405020304" pitchFamily="18" charset="-78"/>
                <a:cs typeface="Traditional Arabic" panose="02020603050405020304" pitchFamily="18" charset="-78"/>
              </a:rPr>
              <a:t>يجب أن نتذكَّر أنَّ البدء باستخدام طريقة جديدة لعمل ما نقوم به هو أصعب الأمور من حيث التخطيط له، وأكثر الأمور التي يحيط بها الشك من حيث إمكانية نجاحه، وأخطر الأمور من حيث إمكانية إدارته.</a:t>
            </a:r>
            <a:endParaRPr lang="en-US" sz="2800" b="1" dirty="0">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914400" y="3429000"/>
            <a:ext cx="7591089" cy="1569660"/>
          </a:xfrm>
          <a:prstGeom prst="rect">
            <a:avLst/>
          </a:prstGeom>
          <a:noFill/>
        </p:spPr>
        <p:txBody>
          <a:bodyPr wrap="square" rtlCol="0">
            <a:spAutoFit/>
          </a:bodyPr>
          <a:lstStyle/>
          <a:p>
            <a:pPr algn="ctr" rtl="1"/>
            <a:r>
              <a:rPr lang="ar-JO" sz="4000" b="1" dirty="0">
                <a:latin typeface="Traditional Arabic" panose="02020603050405020304" pitchFamily="18" charset="-78"/>
                <a:cs typeface="Traditional Arabic" panose="02020603050405020304" pitchFamily="18" charset="-78"/>
              </a:rPr>
              <a:t>المتطلَّب الأساسي لقيادة التغيير</a:t>
            </a:r>
            <a:endParaRPr lang="en-US" sz="4000" b="1" dirty="0">
              <a:latin typeface="Traditional Arabic" panose="02020603050405020304" pitchFamily="18" charset="-78"/>
              <a:cs typeface="Traditional Arabic" panose="02020603050405020304" pitchFamily="18" charset="-78"/>
            </a:endParaRPr>
          </a:p>
          <a:p>
            <a:pPr algn="ctr" rtl="1"/>
            <a:r>
              <a:rPr lang="ar-JO" sz="2800" b="1" dirty="0">
                <a:latin typeface="Traditional Arabic" panose="02020603050405020304" pitchFamily="18" charset="-78"/>
                <a:cs typeface="Traditional Arabic" panose="02020603050405020304" pitchFamily="18" charset="-78"/>
              </a:rPr>
              <a:t>اجتهدْ دائمًا في أن تجعل التغيير مدفوعًا بالأسباب الصحيحة، وأن تعمله بالطريقة الصحيحة، وأن تفعله في الوقت الصحيح.</a:t>
            </a:r>
            <a:endParaRPr lang="en-US" sz="2800" b="1" dirty="0">
              <a:latin typeface="Traditional Arabic" panose="02020603050405020304" pitchFamily="18" charset="-78"/>
              <a:cs typeface="Traditional Arabic" panose="02020603050405020304" pitchFamily="18" charset="-78"/>
            </a:endParaRPr>
          </a:p>
        </p:txBody>
      </p:sp>
      <p:pic>
        <p:nvPicPr>
          <p:cNvPr id="3074" name="Picture 2" descr="C:\Users\scott.EASTRIDGE\AppData\Local\Microsoft\Windows\Temporary Internet Files\Content.IE5\ZM9BRH2D\MP900442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50959" y="4795970"/>
            <a:ext cx="1539001" cy="25460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cott.EASTRIDGE\AppData\Local\Microsoft\Windows\Temporary Internet Files\Content.IE5\PGNPXGRL\MP900439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093" y="984097"/>
            <a:ext cx="3027218" cy="20181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cott.EASTRIDGE\AppData\Local\Microsoft\Windows\Temporary Internet Files\Content.IE5\UYNOJK6K\MP90031688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49712"/>
            <a:ext cx="2514600" cy="11567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cott.EASTRIDGE\AppData\Local\Microsoft\Windows\Temporary Internet Files\Content.IE5\XFUFI73I\MP9003865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444" y="5349712"/>
            <a:ext cx="2362912" cy="142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5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fltVal val="0"/>
                                          </p:val>
                                        </p:tav>
                                        <p:tav tm="100000">
                                          <p:val>
                                            <p:strVal val="#ppt_h"/>
                                          </p:val>
                                        </p:tav>
                                      </p:tavLst>
                                    </p:anim>
                                    <p:animEffect transition="in" filter="fade">
                                      <p:cBhvr>
                                        <p:cTn id="20" dur="500"/>
                                        <p:tgtEl>
                                          <p:spTgt spid="307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500" fill="hold"/>
                                        <p:tgtEl>
                                          <p:spTgt spid="3074"/>
                                        </p:tgtEl>
                                        <p:attrNameLst>
                                          <p:attrName>ppt_w</p:attrName>
                                        </p:attrNameLst>
                                      </p:cBhvr>
                                      <p:tavLst>
                                        <p:tav tm="0">
                                          <p:val>
                                            <p:fltVal val="0"/>
                                          </p:val>
                                        </p:tav>
                                        <p:tav tm="100000">
                                          <p:val>
                                            <p:strVal val="#ppt_w"/>
                                          </p:val>
                                        </p:tav>
                                      </p:tavLst>
                                    </p:anim>
                                    <p:anim calcmode="lin" valueType="num">
                                      <p:cBhvr>
                                        <p:cTn id="25" dur="500" fill="hold"/>
                                        <p:tgtEl>
                                          <p:spTgt spid="3074"/>
                                        </p:tgtEl>
                                        <p:attrNameLst>
                                          <p:attrName>ppt_h</p:attrName>
                                        </p:attrNameLst>
                                      </p:cBhvr>
                                      <p:tavLst>
                                        <p:tav tm="0">
                                          <p:val>
                                            <p:fltVal val="0"/>
                                          </p:val>
                                        </p:tav>
                                        <p:tav tm="100000">
                                          <p:val>
                                            <p:strVal val="#ppt_h"/>
                                          </p:val>
                                        </p:tav>
                                      </p:tavLst>
                                    </p:anim>
                                    <p:animEffect transition="in" filter="fade">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خمسة تحذيرات ينبغي الانتباه إليها </a:t>
            </a:r>
          </a:p>
          <a:p>
            <a:pPr algn="ctr" rtl="1"/>
            <a:r>
              <a:rPr lang="ar-JO" sz="5400" b="1" dirty="0">
                <a:solidFill>
                  <a:srgbClr val="002060"/>
                </a:solidFill>
                <a:latin typeface="Traditional Arabic" panose="02020603050405020304" pitchFamily="18" charset="-78"/>
                <a:cs typeface="Traditional Arabic" panose="02020603050405020304" pitchFamily="18" charset="-78"/>
              </a:rPr>
              <a:t>عندما تقود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284018" y="1676400"/>
            <a:ext cx="8077200" cy="2308324"/>
          </a:xfrm>
          <a:prstGeom prst="rect">
            <a:avLst/>
          </a:prstGeom>
          <a:noFill/>
        </p:spPr>
        <p:txBody>
          <a:bodyPr wrap="square" rtlCol="0">
            <a:spAutoFit/>
          </a:bodyPr>
          <a:lstStyle/>
          <a:p>
            <a:pPr marL="342900" indent="-342900" algn="r" rtl="1">
              <a:buAutoNum type="arabicPeriod"/>
            </a:pPr>
            <a:r>
              <a:rPr lang="ar-JO" sz="2400" b="1" dirty="0">
                <a:latin typeface="Traditional Arabic" panose="02020603050405020304" pitchFamily="18" charset="-78"/>
                <a:cs typeface="Traditional Arabic" panose="02020603050405020304" pitchFamily="18" charset="-78"/>
              </a:rPr>
              <a:t>احرصْ ألَّا تجعل التغيير </a:t>
            </a:r>
            <a:r>
              <a:rPr lang="ar-JO" sz="2400" b="1" u="sng" dirty="0">
                <a:latin typeface="Traditional Arabic" panose="02020603050405020304" pitchFamily="18" charset="-78"/>
                <a:cs typeface="Traditional Arabic" panose="02020603050405020304" pitchFamily="18" charset="-78"/>
              </a:rPr>
              <a:t>أمرًا شخصيًّا</a:t>
            </a:r>
            <a:r>
              <a:rPr lang="ar-JO" sz="2400" b="1" dirty="0">
                <a:latin typeface="Traditional Arabic" panose="02020603050405020304" pitchFamily="18" charset="-78"/>
                <a:cs typeface="Traditional Arabic" panose="02020603050405020304" pitchFamily="18" charset="-78"/>
              </a:rPr>
              <a:t> البتة.</a:t>
            </a:r>
            <a:endParaRPr lang="en-US" sz="2400" b="1" dirty="0">
              <a:latin typeface="Traditional Arabic" panose="02020603050405020304" pitchFamily="18" charset="-78"/>
              <a:cs typeface="Traditional Arabic" panose="02020603050405020304" pitchFamily="18" charset="-78"/>
            </a:endParaRPr>
          </a:p>
          <a:p>
            <a:pPr marL="342900" indent="-342900" algn="r" rtl="1">
              <a:buAutoNum type="arabicPeriod"/>
            </a:pPr>
            <a:r>
              <a:rPr lang="ar-JO" sz="2400" b="1" dirty="0">
                <a:latin typeface="Traditional Arabic" panose="02020603050405020304" pitchFamily="18" charset="-78"/>
                <a:cs typeface="Traditional Arabic" panose="02020603050405020304" pitchFamily="18" charset="-78"/>
              </a:rPr>
              <a:t>احرصْ ألَّا تنظر بتاتًا إلى </a:t>
            </a:r>
            <a:r>
              <a:rPr lang="ar-JO" sz="2400" b="1" u="sng" dirty="0">
                <a:latin typeface="Traditional Arabic" panose="02020603050405020304" pitchFamily="18" charset="-78"/>
                <a:cs typeface="Traditional Arabic" panose="02020603050405020304" pitchFamily="18" charset="-78"/>
              </a:rPr>
              <a:t>المقاومة</a:t>
            </a:r>
            <a:r>
              <a:rPr lang="ar-JO" sz="2400" b="1" dirty="0">
                <a:latin typeface="Traditional Arabic" panose="02020603050405020304" pitchFamily="18" charset="-78"/>
                <a:cs typeface="Traditional Arabic" panose="02020603050405020304" pitchFamily="18" charset="-78"/>
              </a:rPr>
              <a:t> للتغيير على أنَّها موجَّهةٌ إليك شخصيًّا</a:t>
            </a:r>
            <a:r>
              <a:rPr lang="en-US" sz="2400" b="1" dirty="0">
                <a:latin typeface="Traditional Arabic" panose="02020603050405020304" pitchFamily="18" charset="-78"/>
                <a:cs typeface="Traditional Arabic" panose="02020603050405020304" pitchFamily="18" charset="-78"/>
              </a:rPr>
              <a:t>.</a:t>
            </a:r>
          </a:p>
          <a:p>
            <a:pPr marL="342900" indent="-342900" algn="r" rtl="1">
              <a:buAutoNum type="arabicPeriod"/>
            </a:pPr>
            <a:r>
              <a:rPr lang="ar-JO" sz="2400" b="1" dirty="0">
                <a:latin typeface="Traditional Arabic" panose="02020603050405020304" pitchFamily="18" charset="-78"/>
                <a:cs typeface="Traditional Arabic" panose="02020603050405020304" pitchFamily="18" charset="-78"/>
              </a:rPr>
              <a:t>احرصْ ألَّا تغلق ذهنك بتاتًا تُجاه </a:t>
            </a:r>
            <a:r>
              <a:rPr lang="ar-JO" sz="2400" b="1" u="sng" dirty="0">
                <a:latin typeface="Traditional Arabic" panose="02020603050405020304" pitchFamily="18" charset="-78"/>
                <a:cs typeface="Traditional Arabic" panose="02020603050405020304" pitchFamily="18" charset="-78"/>
              </a:rPr>
              <a:t>الاقتراحات</a:t>
            </a:r>
            <a:r>
              <a:rPr lang="ar-JO" sz="2400" b="1" dirty="0">
                <a:latin typeface="Traditional Arabic" panose="02020603050405020304" pitchFamily="18" charset="-78"/>
                <a:cs typeface="Traditional Arabic" panose="02020603050405020304" pitchFamily="18" charset="-78"/>
              </a:rPr>
              <a:t> التي يُقدِّمها الآخَرون لك</a:t>
            </a:r>
            <a:r>
              <a:rPr lang="en-US" sz="2400" b="1" dirty="0">
                <a:latin typeface="Traditional Arabic" panose="02020603050405020304" pitchFamily="18" charset="-78"/>
                <a:cs typeface="Traditional Arabic" panose="02020603050405020304" pitchFamily="18" charset="-78"/>
              </a:rPr>
              <a:t>.</a:t>
            </a:r>
          </a:p>
          <a:p>
            <a:pPr marL="342900" indent="-342900" algn="r" rtl="1">
              <a:buAutoNum type="arabicPeriod"/>
            </a:pPr>
            <a:r>
              <a:rPr lang="ar-JO" sz="2400" b="1" dirty="0">
                <a:latin typeface="Traditional Arabic" panose="02020603050405020304" pitchFamily="18" charset="-78"/>
                <a:cs typeface="Traditional Arabic" panose="02020603050405020304" pitchFamily="18" charset="-78"/>
              </a:rPr>
              <a:t>كُنْ مُدرِكًا أنَّ </a:t>
            </a:r>
            <a:r>
              <a:rPr lang="ar-JO" sz="2400" b="1" u="sng" dirty="0">
                <a:latin typeface="Traditional Arabic" panose="02020603050405020304" pitchFamily="18" charset="-78"/>
                <a:cs typeface="Traditional Arabic" panose="02020603050405020304" pitchFamily="18" charset="-78"/>
              </a:rPr>
              <a:t>عملية</a:t>
            </a:r>
            <a:r>
              <a:rPr lang="ar-JO" sz="2400" b="1" dirty="0">
                <a:latin typeface="Traditional Arabic" panose="02020603050405020304" pitchFamily="18" charset="-78"/>
                <a:cs typeface="Traditional Arabic" panose="02020603050405020304" pitchFamily="18" charset="-78"/>
              </a:rPr>
              <a:t> التغيير هي في حدِّ ذاتها أكثر أهميةً بكثير من النتيجة النهائية</a:t>
            </a:r>
            <a:r>
              <a:rPr lang="en-US" sz="2400" b="1" dirty="0">
                <a:latin typeface="Traditional Arabic" panose="02020603050405020304" pitchFamily="18" charset="-78"/>
                <a:cs typeface="Traditional Arabic" panose="02020603050405020304" pitchFamily="18" charset="-78"/>
              </a:rPr>
              <a:t>.</a:t>
            </a:r>
          </a:p>
          <a:p>
            <a:pPr marL="342900" indent="-342900" algn="r" rtl="1">
              <a:buAutoNum type="arabicPeriod"/>
            </a:pPr>
            <a:r>
              <a:rPr lang="ar-JO" sz="2400" b="1" dirty="0">
                <a:latin typeface="Traditional Arabic" panose="02020603050405020304" pitchFamily="18" charset="-78"/>
                <a:cs typeface="Traditional Arabic" panose="02020603050405020304" pitchFamily="18" charset="-78"/>
              </a:rPr>
              <a:t>لتكنْ لديك </a:t>
            </a:r>
            <a:r>
              <a:rPr lang="ar-JO" sz="2400" b="1" u="sng" dirty="0">
                <a:latin typeface="Traditional Arabic" panose="02020603050405020304" pitchFamily="18" charset="-78"/>
                <a:cs typeface="Traditional Arabic" panose="02020603050405020304" pitchFamily="18" charset="-78"/>
              </a:rPr>
              <a:t>الشجاعة</a:t>
            </a:r>
            <a:r>
              <a:rPr lang="ar-JO" sz="2400" b="1" dirty="0">
                <a:latin typeface="Traditional Arabic" panose="02020603050405020304" pitchFamily="18" charset="-78"/>
                <a:cs typeface="Traditional Arabic" panose="02020603050405020304" pitchFamily="18" charset="-78"/>
              </a:rPr>
              <a:t> لتقود عملية التغيير- لا تسمحْ للخوف بتاتًا أن يمنعك من أن تقود التغيير</a:t>
            </a:r>
            <a:r>
              <a:rPr lang="en-US" sz="2400" b="1" dirty="0">
                <a:latin typeface="Traditional Arabic" panose="02020603050405020304" pitchFamily="18" charset="-78"/>
                <a:cs typeface="Traditional Arabic" panose="02020603050405020304" pitchFamily="18" charset="-78"/>
              </a:rPr>
              <a:t>.</a:t>
            </a:r>
          </a:p>
        </p:txBody>
      </p:sp>
      <p:pic>
        <p:nvPicPr>
          <p:cNvPr id="4098" name="Picture 2" descr="C:\Users\scott.EASTRIDGE\AppData\Local\Microsoft\Windows\Temporary Internet Files\Content.IE5\PGNPXGRL\MM90021351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762770"/>
            <a:ext cx="1974273" cy="19940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ott.EASTRIDGE\AppData\Local\Microsoft\Windows\Temporary Internet Files\Content.IE5\PGNPXGRL\MP9004069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06"/>
          <a:stretch/>
        </p:blipFill>
        <p:spPr bwMode="auto">
          <a:xfrm>
            <a:off x="6260638" y="4343400"/>
            <a:ext cx="280716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cott.EASTRIDGE\AppData\Local\Microsoft\Windows\Temporary Internet Files\Content.IE5\ZM9BRH2D\MP900182828[1].jpg"/>
          <p:cNvPicPr>
            <a:picLocks noChangeAspect="1" noChangeArrowheads="1"/>
          </p:cNvPicPr>
          <p:nvPr/>
        </p:nvPicPr>
        <p:blipFill rotWithShape="1">
          <a:blip r:embed="rId4">
            <a:extLst>
              <a:ext uri="{28A0092B-C50C-407E-A947-70E740481C1C}">
                <a14:useLocalDpi xmlns:a14="http://schemas.microsoft.com/office/drawing/2010/main" val="0"/>
              </a:ext>
            </a:extLst>
          </a:blip>
          <a:srcRect b="34233"/>
          <a:stretch/>
        </p:blipFill>
        <p:spPr bwMode="auto">
          <a:xfrm>
            <a:off x="152400" y="4957946"/>
            <a:ext cx="3657600" cy="160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المبدأ الحاكِم الذي يجب مراعاته عندما نسعى لكي نقود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941016"/>
            <a:ext cx="8458200" cy="3108543"/>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إذا لم يكن التغيير سيؤدِّي إلى إحضار مزيدٍ من الناس لقبول الخلاص أو يدفعهم إلى التشبُّه بالمسيح أو يُشجِّع المزيد من الناس في أثناء اجتيازهم في أوقات الخوف والمعاناة والألم، فلماذا إذًا نقوم بالتغيير؟</a:t>
            </a:r>
            <a:endParaRPr lang="en-US" sz="2800" b="1" dirty="0">
              <a:latin typeface="Traditional Arabic" panose="02020603050405020304" pitchFamily="18" charset="-78"/>
              <a:cs typeface="Traditional Arabic" panose="02020603050405020304" pitchFamily="18" charset="-78"/>
            </a:endParaRPr>
          </a:p>
          <a:p>
            <a:pPr algn="r" rtl="1"/>
            <a:endParaRPr lang="en-US" sz="2800" b="1" dirty="0">
              <a:latin typeface="Traditional Arabic" panose="02020603050405020304" pitchFamily="18" charset="-78"/>
              <a:cs typeface="Traditional Arabic" panose="02020603050405020304" pitchFamily="18" charset="-78"/>
            </a:endParaRPr>
          </a:p>
          <a:p>
            <a:pPr algn="r" rtl="1"/>
            <a:r>
              <a:rPr lang="ar-JO" sz="2800" b="1" dirty="0">
                <a:latin typeface="Traditional Arabic" panose="02020603050405020304" pitchFamily="18" charset="-78"/>
                <a:cs typeface="Traditional Arabic" panose="02020603050405020304" pitchFamily="18" charset="-78"/>
              </a:rPr>
              <a:t>يجب أن تُقاس أيَّة حاجةٍ للتغيير في ضوء هذا المبدأ.</a:t>
            </a:r>
            <a:endParaRPr lang="en-US" sz="2800" b="1" dirty="0">
              <a:latin typeface="Traditional Arabic" panose="02020603050405020304" pitchFamily="18" charset="-78"/>
              <a:cs typeface="Traditional Arabic" panose="02020603050405020304" pitchFamily="18" charset="-78"/>
            </a:endParaRPr>
          </a:p>
          <a:p>
            <a:pPr algn="r" rtl="1"/>
            <a:endParaRPr lang="en-US" sz="2800" b="1" dirty="0">
              <a:latin typeface="Traditional Arabic" panose="02020603050405020304" pitchFamily="18" charset="-78"/>
              <a:cs typeface="Traditional Arabic" panose="02020603050405020304" pitchFamily="18" charset="-78"/>
            </a:endParaRPr>
          </a:p>
          <a:p>
            <a:pPr algn="r" rtl="1"/>
            <a:r>
              <a:rPr lang="ar-JO" sz="2800" b="1" dirty="0">
                <a:latin typeface="Traditional Arabic" panose="02020603050405020304" pitchFamily="18" charset="-78"/>
                <a:cs typeface="Traditional Arabic" panose="02020603050405020304" pitchFamily="18" charset="-78"/>
              </a:rPr>
              <a:t>يجب أن نقوم بالتشجيع لعمل أيِّ تغييراتٍ في ضوء هذا المبدأ.</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21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المبدأ الحاكِم الذي يجب مراعاته عندما نسعى لكي نقود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2209800"/>
            <a:ext cx="8458200" cy="954107"/>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إذا لم نستطعْ أن نكون صادقين مع أنفسنا حول الحاجةَ إلى حدوث تغييرٍ في ضوء هذا المبدأ الحاكِم الذي يجب مراعاته، فيجب ألَّا نقوم بعمل التغيير.</a:t>
            </a:r>
            <a:endParaRPr lang="en-US" sz="2800" b="1" dirty="0">
              <a:latin typeface="Traditional Arabic" panose="02020603050405020304" pitchFamily="18" charset="-78"/>
              <a:cs typeface="Traditional Arabic" panose="02020603050405020304" pitchFamily="18" charset="-78"/>
            </a:endParaRPr>
          </a:p>
        </p:txBody>
      </p:sp>
      <p:pic>
        <p:nvPicPr>
          <p:cNvPr id="2050" name="Picture 2" descr="C:\Users\scott.EASTRIDGE\AppData\Local\Microsoft\Windows\Temporary Internet Files\Content.IE5\FH7KJL67\diaper-chan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0"/>
            <a:ext cx="2863910" cy="30305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3962400"/>
            <a:ext cx="4419600" cy="1384995"/>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إذا استطعنا أن نُبيِّن الحاجةَ إلى التغيير في ضوء هذا المبدأ الحاكِم الذي يجب مراعاته، فيجب أن نقوم بعمل التغيير.</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4436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المبدأ الحاكِم الذي يجب مراعاته عندما نسعى لكي نقود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923871"/>
            <a:ext cx="8458200" cy="1200329"/>
          </a:xfrm>
          <a:prstGeom prst="rect">
            <a:avLst/>
          </a:prstGeom>
          <a:noFill/>
        </p:spPr>
        <p:txBody>
          <a:bodyPr wrap="square" rtlCol="0">
            <a:spAutoFit/>
          </a:bodyPr>
          <a:lstStyle/>
          <a:p>
            <a:pPr algn="ctr" rtl="1"/>
            <a:r>
              <a:rPr lang="ar-JO" sz="3600" b="1" dirty="0">
                <a:latin typeface="Traditional Arabic" panose="02020603050405020304" pitchFamily="18" charset="-78"/>
                <a:cs typeface="Traditional Arabic" panose="02020603050405020304" pitchFamily="18" charset="-78"/>
              </a:rPr>
              <a:t>الصليب هو أداة الله الرئيسية لعمل </a:t>
            </a:r>
          </a:p>
          <a:p>
            <a:pPr algn="ctr" rtl="1"/>
            <a:r>
              <a:rPr lang="ar-JO" sz="3600" b="1" dirty="0">
                <a:latin typeface="Traditional Arabic" panose="02020603050405020304" pitchFamily="18" charset="-78"/>
                <a:cs typeface="Traditional Arabic" panose="02020603050405020304" pitchFamily="18" charset="-78"/>
              </a:rPr>
              <a:t>التغيير. الله هو إله التغيير.</a:t>
            </a:r>
            <a:endParaRPr lang="en-US" sz="3600" b="1" dirty="0">
              <a:latin typeface="Traditional Arabic" panose="02020603050405020304" pitchFamily="18" charset="-78"/>
              <a:cs typeface="Traditional Arabic" panose="02020603050405020304" pitchFamily="18" charset="-78"/>
            </a:endParaRPr>
          </a:p>
        </p:txBody>
      </p:sp>
      <p:pic>
        <p:nvPicPr>
          <p:cNvPr id="5122" name="Picture 2" descr="C:\Users\scott.EASTRIDGE\AppData\Local\Microsoft\Windows\Temporary Internet Files\Content.IE5\PGNPXGRL\MP9004491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00400"/>
            <a:ext cx="3352800" cy="3588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1" y="3733801"/>
            <a:ext cx="4876801" cy="1815882"/>
          </a:xfrm>
          <a:prstGeom prst="rect">
            <a:avLst/>
          </a:prstGeom>
          <a:noFill/>
        </p:spPr>
        <p:txBody>
          <a:bodyPr wrap="square" rtlCol="0">
            <a:spAutoFit/>
          </a:bodyPr>
          <a:lstStyle/>
          <a:p>
            <a:pPr algn="ctr" rtl="1"/>
            <a:r>
              <a:rPr lang="ar-JO" sz="2800" b="1" dirty="0">
                <a:latin typeface="Traditional Arabic" panose="02020603050405020304" pitchFamily="18" charset="-78"/>
                <a:cs typeface="Traditional Arabic" panose="02020603050405020304" pitchFamily="18" charset="-78"/>
              </a:rPr>
              <a:t>مع أنَّ الله نفسه لا يتغير، فإنَّ الخطية جلبَتْ على الجنس البشري أكبر تغييرٍ ممكنٍ من حيث جسامته وتأثيره. وقد أصبح الله مشغولًا بالتغيير منذ دخول الخطية إلى العالم.</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89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1754326"/>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المبدأ الحاكِم الذي يجب مراعاته عندما نسعى لكي نقود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905000"/>
            <a:ext cx="8305800" cy="646331"/>
          </a:xfrm>
          <a:prstGeom prst="rect">
            <a:avLst/>
          </a:prstGeom>
          <a:solidFill>
            <a:schemeClr val="tx2"/>
          </a:solidFill>
        </p:spPr>
        <p:txBody>
          <a:bodyPr wrap="square" rtlCol="0">
            <a:spAutoFit/>
          </a:bodyPr>
          <a:lstStyle/>
          <a:p>
            <a:pPr algn="ctr" rtl="1"/>
            <a:r>
              <a:rPr lang="ar-JO" sz="3600" b="1" dirty="0">
                <a:solidFill>
                  <a:schemeClr val="bg1"/>
                </a:solidFill>
                <a:latin typeface="Traditional Arabic" panose="02020603050405020304" pitchFamily="18" charset="-78"/>
                <a:cs typeface="Traditional Arabic" panose="02020603050405020304" pitchFamily="18" charset="-78"/>
              </a:rPr>
              <a:t>وهكذا، نحن مهتمون بالتغيير:</a:t>
            </a:r>
            <a:endParaRPr lang="en-US" sz="3600" b="1" dirty="0">
              <a:solidFill>
                <a:schemeClr val="bg1"/>
              </a:solidFill>
              <a:latin typeface="Traditional Arabic" panose="02020603050405020304" pitchFamily="18" charset="-78"/>
              <a:cs typeface="Traditional Arabic" panose="02020603050405020304" pitchFamily="18" charset="-78"/>
            </a:endParaRPr>
          </a:p>
        </p:txBody>
      </p:sp>
      <p:sp>
        <p:nvSpPr>
          <p:cNvPr id="4" name="TextBox 3"/>
          <p:cNvSpPr txBox="1"/>
          <p:nvPr/>
        </p:nvSpPr>
        <p:spPr>
          <a:xfrm>
            <a:off x="1338209" y="2702005"/>
            <a:ext cx="7239000" cy="3508653"/>
          </a:xfrm>
          <a:prstGeom prst="rect">
            <a:avLst/>
          </a:prstGeom>
          <a:noFill/>
        </p:spPr>
        <p:txBody>
          <a:bodyPr wrap="square" rtlCol="0">
            <a:spAutoFit/>
          </a:bodyPr>
          <a:lstStyle/>
          <a:p>
            <a:pPr algn="r" rtl="1"/>
            <a:r>
              <a:rPr lang="ar-JO" sz="2400" b="1" dirty="0">
                <a:latin typeface="Traditional Arabic" panose="02020603050405020304" pitchFamily="18" charset="-78"/>
                <a:cs typeface="Traditional Arabic" panose="02020603050405020304" pitchFamily="18" charset="-78"/>
              </a:rPr>
              <a:t>ليس بالضرورة أن يكون التغيير في </a:t>
            </a:r>
            <a:r>
              <a:rPr lang="ar-JO" sz="2400" b="1" u="sng" dirty="0">
                <a:latin typeface="Traditional Arabic" panose="02020603050405020304" pitchFamily="18" charset="-78"/>
                <a:cs typeface="Traditional Arabic" panose="02020603050405020304" pitchFamily="18" charset="-78"/>
              </a:rPr>
              <a:t>الهيكليات</a:t>
            </a:r>
            <a:r>
              <a:rPr lang="ar-JO" sz="2400" b="1" dirty="0">
                <a:latin typeface="Traditional Arabic" panose="02020603050405020304" pitchFamily="18" charset="-78"/>
                <a:cs typeface="Traditional Arabic" panose="02020603050405020304" pitchFamily="18" charset="-78"/>
              </a:rPr>
              <a:t>، إلَّا إذا واجهنا هيكليات تعوق التغييرات التي يصنعها الله.</a:t>
            </a:r>
            <a:endParaRPr lang="en-US" sz="24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400" b="1" dirty="0">
                <a:latin typeface="Traditional Arabic" panose="02020603050405020304" pitchFamily="18" charset="-78"/>
                <a:cs typeface="Traditional Arabic" panose="02020603050405020304" pitchFamily="18" charset="-78"/>
              </a:rPr>
              <a:t>ليس بالضرورة أن تكون التغييرات في </a:t>
            </a:r>
            <a:r>
              <a:rPr lang="ar-JO" sz="2400" b="1" u="sng" dirty="0">
                <a:latin typeface="Traditional Arabic" panose="02020603050405020304" pitchFamily="18" charset="-78"/>
                <a:cs typeface="Traditional Arabic" panose="02020603050405020304" pitchFamily="18" charset="-78"/>
              </a:rPr>
              <a:t>البرامج</a:t>
            </a:r>
            <a:r>
              <a:rPr lang="ar-JO" sz="2400" b="1" dirty="0">
                <a:latin typeface="Traditional Arabic" panose="02020603050405020304" pitchFamily="18" charset="-78"/>
                <a:cs typeface="Traditional Arabic" panose="02020603050405020304" pitchFamily="18" charset="-78"/>
              </a:rPr>
              <a:t>، إلَّا إذا كنا ننفذ برامج تعوق التغييرات التي يصنعها الله.</a:t>
            </a:r>
            <a:endParaRPr lang="en-US" sz="24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400" b="1" dirty="0">
                <a:latin typeface="Traditional Arabic" panose="02020603050405020304" pitchFamily="18" charset="-78"/>
                <a:cs typeface="Traditional Arabic" panose="02020603050405020304" pitchFamily="18" charset="-78"/>
              </a:rPr>
              <a:t>ليس بالضرورة أن تكون التغييرات في </a:t>
            </a:r>
            <a:r>
              <a:rPr lang="ar-JO" sz="2400" b="1" u="sng" dirty="0">
                <a:latin typeface="Traditional Arabic" panose="02020603050405020304" pitchFamily="18" charset="-78"/>
                <a:cs typeface="Traditional Arabic" panose="02020603050405020304" pitchFamily="18" charset="-78"/>
              </a:rPr>
              <a:t>العبادة</a:t>
            </a:r>
            <a:r>
              <a:rPr lang="ar-JO" sz="2400" b="1" dirty="0">
                <a:latin typeface="Traditional Arabic" panose="02020603050405020304" pitchFamily="18" charset="-78"/>
                <a:cs typeface="Traditional Arabic" panose="02020603050405020304" pitchFamily="18" charset="-78"/>
              </a:rPr>
              <a:t>، إلَّا إذا كنا نقود عبادة تعوق التغييرات التي يصنعها الله.</a:t>
            </a:r>
            <a:endParaRPr lang="en-US" sz="24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400" b="1" dirty="0">
                <a:latin typeface="Traditional Arabic" panose="02020603050405020304" pitchFamily="18" charset="-78"/>
                <a:cs typeface="Traditional Arabic" panose="02020603050405020304" pitchFamily="18" charset="-78"/>
              </a:rPr>
              <a:t>ليس بالضرورة أن تكون التغييرات في </a:t>
            </a:r>
            <a:r>
              <a:rPr lang="ar-JO" sz="2400" b="1" u="sng" dirty="0">
                <a:latin typeface="Traditional Arabic" panose="02020603050405020304" pitchFamily="18" charset="-78"/>
                <a:cs typeface="Traditional Arabic" panose="02020603050405020304" pitchFamily="18" charset="-78"/>
              </a:rPr>
              <a:t>اللاهوت</a:t>
            </a:r>
            <a:r>
              <a:rPr lang="ar-JO" sz="2400" b="1" dirty="0">
                <a:latin typeface="Traditional Arabic" panose="02020603050405020304" pitchFamily="18" charset="-78"/>
                <a:cs typeface="Traditional Arabic" panose="02020603050405020304" pitchFamily="18" charset="-78"/>
              </a:rPr>
              <a:t>، إلَّا إذا كنا نتمسُّك بلاهوتٍ مناقضٍ للتغييرات التي يصنعها الله.</a:t>
            </a:r>
            <a:endParaRPr lang="en-US" sz="2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468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82000" cy="923330"/>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خطواتٌ تأسيسيةٌ في عملية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152401" y="1828800"/>
            <a:ext cx="8975834" cy="2277547"/>
          </a:xfrm>
          <a:prstGeom prst="rect">
            <a:avLst/>
          </a:prstGeom>
          <a:noFill/>
        </p:spPr>
        <p:txBody>
          <a:bodyPr wrap="square" rtlCol="0">
            <a:spAutoFit/>
          </a:bodyPr>
          <a:lstStyle/>
          <a:p>
            <a:pPr algn="r" rtl="1"/>
            <a:r>
              <a:rPr lang="ar-JO" sz="2800" b="1" dirty="0">
                <a:latin typeface="Traditional Arabic" panose="02020603050405020304" pitchFamily="18" charset="-78"/>
                <a:cs typeface="Traditional Arabic" panose="02020603050405020304" pitchFamily="18" charset="-78"/>
              </a:rPr>
              <a:t>1. اعلمْ إلى أين تريد أن تذهب: (الحاجات والحلول)</a:t>
            </a:r>
            <a:endParaRPr lang="en-US" sz="28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800" b="1" dirty="0">
                <a:latin typeface="Traditional Arabic" panose="02020603050405020304" pitchFamily="18" charset="-78"/>
                <a:cs typeface="Traditional Arabic" panose="02020603050405020304" pitchFamily="18" charset="-78"/>
              </a:rPr>
              <a:t>2. خطِّطْ بشأن الكيفية التي ستصل بواسطتها إلى المكان الذي تريد الذهاب إليه.</a:t>
            </a:r>
            <a:endParaRPr lang="en-US" sz="28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800" b="1" dirty="0">
                <a:latin typeface="Traditional Arabic" panose="02020603050405020304" pitchFamily="18" charset="-78"/>
                <a:cs typeface="Traditional Arabic" panose="02020603050405020304" pitchFamily="18" charset="-78"/>
              </a:rPr>
              <a:t>3. اختبِرِ الخطة مع مشارِكين تختارهم.</a:t>
            </a:r>
            <a:endParaRPr lang="en-US" sz="2800" b="1" dirty="0">
              <a:latin typeface="Traditional Arabic" panose="02020603050405020304" pitchFamily="18" charset="-78"/>
              <a:cs typeface="Traditional Arabic" panose="02020603050405020304" pitchFamily="18" charset="-78"/>
            </a:endParaRPr>
          </a:p>
          <a:p>
            <a:pPr algn="r" rtl="1"/>
            <a:endParaRPr lang="en-US" sz="1000" b="1" dirty="0">
              <a:latin typeface="Traditional Arabic" panose="02020603050405020304" pitchFamily="18" charset="-78"/>
              <a:cs typeface="Traditional Arabic" panose="02020603050405020304" pitchFamily="18" charset="-78"/>
            </a:endParaRPr>
          </a:p>
          <a:p>
            <a:pPr algn="r" rtl="1"/>
            <a:r>
              <a:rPr lang="ar-JO" sz="2800" b="1" dirty="0">
                <a:latin typeface="Traditional Arabic" panose="02020603050405020304" pitchFamily="18" charset="-78"/>
                <a:cs typeface="Traditional Arabic" panose="02020603050405020304" pitchFamily="18" charset="-78"/>
              </a:rPr>
              <a:t>4. اعملْ على تقييم خطتك وتعديلها في ضوء ما تَعلَّمْتَه.</a:t>
            </a:r>
            <a:endParaRPr lang="en-US" sz="2800" b="1" dirty="0">
              <a:latin typeface="Traditional Arabic" panose="02020603050405020304" pitchFamily="18" charset="-78"/>
              <a:cs typeface="Traditional Arabic" panose="02020603050405020304" pitchFamily="18" charset="-78"/>
            </a:endParaRPr>
          </a:p>
        </p:txBody>
      </p:sp>
      <p:pic>
        <p:nvPicPr>
          <p:cNvPr id="3075" name="Picture 3" descr="C:\Users\scott.EASTRIDGE\AppData\Local\Microsoft\Windows\Temporary Internet Files\Content.IE5\ECDYGWBL\wonders-and-woes-of-change[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7365" y="4373124"/>
            <a:ext cx="3946635" cy="2484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cott.EASTRIDGE\AppData\Local\Microsoft\Windows\Temporary Internet Files\Content.IE5\42Q0OR2A\ChangeInters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02" y="4373124"/>
            <a:ext cx="1944998" cy="247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82000" cy="923330"/>
          </a:xfrm>
          <a:prstGeom prst="rect">
            <a:avLst/>
          </a:prstGeom>
          <a:noFill/>
        </p:spPr>
        <p:txBody>
          <a:bodyPr wrap="square" rtlCol="0">
            <a:spAutoFit/>
          </a:bodyPr>
          <a:lstStyle/>
          <a:p>
            <a:pPr algn="ctr" rtl="1"/>
            <a:r>
              <a:rPr lang="ar-JO" sz="5400" b="1" dirty="0">
                <a:solidFill>
                  <a:srgbClr val="002060"/>
                </a:solidFill>
                <a:latin typeface="Traditional Arabic" panose="02020603050405020304" pitchFamily="18" charset="-78"/>
                <a:cs typeface="Traditional Arabic" panose="02020603050405020304" pitchFamily="18" charset="-78"/>
              </a:rPr>
              <a:t>خطواتٌ تأسيسيةٌ في عملية التغيير</a:t>
            </a:r>
            <a:endParaRPr lang="en-US" sz="5400" b="1" dirty="0">
              <a:solidFill>
                <a:srgbClr val="002060"/>
              </a:solidFill>
              <a:latin typeface="Traditional Arabic" panose="02020603050405020304" pitchFamily="18" charset="-78"/>
              <a:cs typeface="Traditional Arabic" panose="02020603050405020304" pitchFamily="18" charset="-78"/>
            </a:endParaRPr>
          </a:p>
        </p:txBody>
      </p:sp>
      <p:sp>
        <p:nvSpPr>
          <p:cNvPr id="3" name="TextBox 2"/>
          <p:cNvSpPr txBox="1"/>
          <p:nvPr/>
        </p:nvSpPr>
        <p:spPr>
          <a:xfrm>
            <a:off x="304800" y="1906726"/>
            <a:ext cx="8839200" cy="3293209"/>
          </a:xfrm>
          <a:prstGeom prst="rect">
            <a:avLst/>
          </a:prstGeom>
          <a:noFill/>
        </p:spPr>
        <p:txBody>
          <a:bodyPr wrap="square" rtlCol="0">
            <a:spAutoFit/>
          </a:bodyPr>
          <a:lstStyle/>
          <a:p>
            <a:pPr marL="319088" indent="-309563" algn="r" rtl="1"/>
            <a:r>
              <a:rPr lang="ar-JO" sz="2800" b="1" dirty="0">
                <a:latin typeface="Traditional Arabic" panose="02020603050405020304" pitchFamily="18" charset="-78"/>
                <a:cs typeface="Traditional Arabic" panose="02020603050405020304" pitchFamily="18" charset="-78"/>
              </a:rPr>
              <a:t>5. اخرُجْ إلى العلن بنموذجك، وذلك ضمن مشروعٍ تجريبيٍّ يعرف عنه الجميع.</a:t>
            </a:r>
            <a:endParaRPr lang="en-US" sz="2800" b="1" dirty="0">
              <a:latin typeface="Traditional Arabic" panose="02020603050405020304" pitchFamily="18" charset="-78"/>
              <a:cs typeface="Traditional Arabic" panose="02020603050405020304" pitchFamily="18" charset="-78"/>
            </a:endParaRPr>
          </a:p>
          <a:p>
            <a:pPr marL="319088" indent="-309563" algn="r" rtl="1"/>
            <a:endParaRPr lang="en-US" sz="1000" b="1" dirty="0">
              <a:latin typeface="Traditional Arabic" panose="02020603050405020304" pitchFamily="18" charset="-78"/>
              <a:cs typeface="Traditional Arabic" panose="02020603050405020304" pitchFamily="18" charset="-78"/>
            </a:endParaRPr>
          </a:p>
          <a:p>
            <a:pPr marL="319088" indent="-309563" algn="r" rtl="1"/>
            <a:r>
              <a:rPr lang="ar-JO" sz="2800" b="1" dirty="0">
                <a:latin typeface="Traditional Arabic" panose="02020603050405020304" pitchFamily="18" charset="-78"/>
                <a:cs typeface="Traditional Arabic" panose="02020603050405020304" pitchFamily="18" charset="-78"/>
              </a:rPr>
              <a:t>6. تواصلْ مع الكنيسة كلِّها وانقلْ لهم الرؤية التي لديك بالوسائل المتاحة كلها.</a:t>
            </a:r>
            <a:endParaRPr lang="en-US" sz="2800" b="1" dirty="0">
              <a:latin typeface="Traditional Arabic" panose="02020603050405020304" pitchFamily="18" charset="-78"/>
              <a:cs typeface="Traditional Arabic" panose="02020603050405020304" pitchFamily="18" charset="-78"/>
            </a:endParaRPr>
          </a:p>
          <a:p>
            <a:pPr marL="319088" indent="-309563" algn="r" rtl="1"/>
            <a:endParaRPr lang="en-US" sz="1000" b="1" dirty="0">
              <a:latin typeface="Traditional Arabic" panose="02020603050405020304" pitchFamily="18" charset="-78"/>
              <a:cs typeface="Traditional Arabic" panose="02020603050405020304" pitchFamily="18" charset="-78"/>
            </a:endParaRPr>
          </a:p>
          <a:p>
            <a:pPr marL="319088" indent="-309563" algn="r" rtl="1"/>
            <a:r>
              <a:rPr lang="ar-JO" sz="2800" b="1" dirty="0">
                <a:latin typeface="Traditional Arabic" panose="02020603050405020304" pitchFamily="18" charset="-78"/>
                <a:cs typeface="Traditional Arabic" panose="02020603050405020304" pitchFamily="18" charset="-78"/>
              </a:rPr>
              <a:t>7. اعملْ على إدراج الرؤية الخاصة بك ضمن إرسالية الكنيسة.</a:t>
            </a:r>
            <a:endParaRPr lang="en-US" sz="2800" b="1" dirty="0">
              <a:latin typeface="Traditional Arabic" panose="02020603050405020304" pitchFamily="18" charset="-78"/>
              <a:cs typeface="Traditional Arabic" panose="02020603050405020304" pitchFamily="18" charset="-78"/>
            </a:endParaRPr>
          </a:p>
          <a:p>
            <a:pPr marL="319088" indent="-309563" algn="r" rtl="1"/>
            <a:endParaRPr lang="en-US" sz="1000" b="1" dirty="0">
              <a:latin typeface="Traditional Arabic" panose="02020603050405020304" pitchFamily="18" charset="-78"/>
              <a:cs typeface="Traditional Arabic" panose="02020603050405020304" pitchFamily="18" charset="-78"/>
            </a:endParaRPr>
          </a:p>
          <a:p>
            <a:pPr marL="319088" indent="-309563" algn="r" rtl="1"/>
            <a:r>
              <a:rPr lang="ar-JO" sz="2800" b="1" dirty="0">
                <a:latin typeface="Traditional Arabic" panose="02020603050405020304" pitchFamily="18" charset="-78"/>
                <a:cs typeface="Traditional Arabic" panose="02020603050405020304" pitchFamily="18" charset="-78"/>
              </a:rPr>
              <a:t>8. اعملْ على إبراز الرؤية الخاصة بك بواسطة التقارير، والشهادات، والنتائج الإيجابية الأُخرى.</a:t>
            </a:r>
            <a:endParaRPr lang="en-US" sz="2800" b="1" dirty="0">
              <a:latin typeface="Traditional Arabic" panose="02020603050405020304" pitchFamily="18" charset="-78"/>
              <a:cs typeface="Traditional Arabic" panose="02020603050405020304" pitchFamily="18" charset="-78"/>
            </a:endParaRPr>
          </a:p>
          <a:p>
            <a:pPr marL="319088" indent="-309563" algn="r" rtl="1"/>
            <a:endParaRPr lang="en-US" sz="1000" b="1" dirty="0">
              <a:latin typeface="Traditional Arabic" panose="02020603050405020304" pitchFamily="18" charset="-78"/>
              <a:cs typeface="Traditional Arabic" panose="02020603050405020304" pitchFamily="18" charset="-78"/>
            </a:endParaRPr>
          </a:p>
          <a:p>
            <a:pPr marL="319088" indent="-309563" algn="r" rtl="1"/>
            <a:r>
              <a:rPr lang="ar-JO" sz="2800" b="1" dirty="0">
                <a:latin typeface="Traditional Arabic" panose="02020603050405020304" pitchFamily="18" charset="-78"/>
                <a:cs typeface="Traditional Arabic" panose="02020603050405020304" pitchFamily="18" charset="-78"/>
              </a:rPr>
              <a:t>9. احرصْ على بناء شبكةٍ أوسع من الدعم وحقِّقْ رؤيتك.</a:t>
            </a:r>
            <a:endParaRPr lang="en-US"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0952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662</Words>
  <Application>Microsoft Macintosh PowerPoint</Application>
  <PresentationFormat>On-screen Show (4:3)</PresentationFormat>
  <Paragraphs>75</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Times New Roman</vt:lpstr>
      <vt:lpstr>Traditional Arabic</vt:lpstr>
      <vt:lpstr>Wingdings</vt:lpstr>
      <vt:lpstr>Office Theme</vt:lpstr>
      <vt:lpstr>Orbit</vt:lpstr>
      <vt:lpstr>قيادة التغيير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dc:title>
  <dc:creator>Scott Wooddell</dc:creator>
  <cp:lastModifiedBy>Rick Griffith</cp:lastModifiedBy>
  <cp:revision>16</cp:revision>
  <dcterms:created xsi:type="dcterms:W3CDTF">2016-11-17T20:07:47Z</dcterms:created>
  <dcterms:modified xsi:type="dcterms:W3CDTF">2023-05-11T14:42:37Z</dcterms:modified>
</cp:coreProperties>
</file>